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70" r:id="rId4"/>
    <p:sldId id="261" r:id="rId5"/>
    <p:sldId id="262" r:id="rId6"/>
    <p:sldId id="268" r:id="rId7"/>
    <p:sldId id="259" r:id="rId8"/>
    <p:sldId id="267" r:id="rId9"/>
    <p:sldId id="257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Algerian" panose="04020705040A02060702" pitchFamily="82" charset="0"/>
              </a:rPr>
              <a:t>Casebook.org</a:t>
            </a:r>
            <a:br>
              <a:rPr lang="en-US" sz="6000" dirty="0" smtClean="0">
                <a:latin typeface="Algerian" panose="04020705040A02060702" pitchFamily="82" charset="0"/>
              </a:rPr>
            </a:br>
            <a:r>
              <a:rPr lang="en-US" sz="6000" dirty="0" smtClean="0">
                <a:latin typeface="Algerian" panose="04020705040A02060702" pitchFamily="82" charset="0"/>
              </a:rPr>
              <a:t>Universal design </a:t>
            </a:r>
            <a:br>
              <a:rPr lang="en-US" sz="6000" dirty="0" smtClean="0">
                <a:latin typeface="Algerian" panose="04020705040A02060702" pitchFamily="82" charset="0"/>
              </a:rPr>
            </a:br>
            <a:r>
              <a:rPr lang="en-US" sz="6000" dirty="0" smtClean="0">
                <a:latin typeface="Algerian" panose="04020705040A02060702" pitchFamily="82" charset="0"/>
              </a:rPr>
              <a:t>key Principles</a:t>
            </a: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A Presentation by Clayton L. White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7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679" y="624110"/>
            <a:ext cx="9845933" cy="66243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619" y="1286541"/>
            <a:ext cx="9930993" cy="518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Baskerville Old Face" panose="02020602080505020303" pitchFamily="18" charset="0"/>
              </a:rPr>
              <a:t>Universal Design makes life better for all!</a:t>
            </a:r>
          </a:p>
          <a:p>
            <a:pPr marL="0" indent="0">
              <a:buNone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400" dirty="0" smtClean="0"/>
              <a:t>(</a:t>
            </a:r>
            <a:r>
              <a:rPr lang="en-US" sz="1400" dirty="0"/>
              <a:t>Image from https://</a:t>
            </a:r>
            <a:r>
              <a:rPr lang="en-US" sz="1400" dirty="0" smtClean="0"/>
              <a:t>www.victorianlondon.org/entertainment/publichouses.htm)</a:t>
            </a:r>
          </a:p>
          <a:p>
            <a:pPr marL="0" indent="0">
              <a:buNone/>
            </a:pPr>
            <a:endParaRPr lang="en-US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19" y="2020184"/>
            <a:ext cx="6943061" cy="32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1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507" y="624110"/>
            <a:ext cx="9638105" cy="853816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Works Cited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49" y="1584251"/>
            <a:ext cx="10600660" cy="500793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“The 7 Principles.” </a:t>
            </a:r>
            <a:r>
              <a:rPr lang="en-US" sz="2400" i="1" dirty="0" smtClean="0">
                <a:latin typeface="Baskerville Old Face" panose="02020602080505020303" pitchFamily="18" charset="0"/>
              </a:rPr>
              <a:t>Centre for Excellence in Universal Design</a:t>
            </a:r>
            <a:r>
              <a:rPr lang="en-US" sz="2400" dirty="0" smtClean="0">
                <a:latin typeface="Baskerville Old Face" panose="02020602080505020303" pitchFamily="18" charset="0"/>
              </a:rPr>
              <a:t>. National Disability Authority, 2025.</a:t>
            </a:r>
            <a:r>
              <a:rPr lang="en-US" sz="2400" dirty="0">
                <a:latin typeface="Baskerville Old Face" panose="02020602080505020303" pitchFamily="18" charset="0"/>
              </a:rPr>
              <a:t> https://</a:t>
            </a:r>
            <a:r>
              <a:rPr lang="en-US" sz="2400" dirty="0" smtClean="0">
                <a:latin typeface="Baskerville Old Face" panose="02020602080505020303" pitchFamily="18" charset="0"/>
              </a:rPr>
              <a:t>universaldesign.ie/about-universal-design/the-7-principles 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“Universal Design, </a:t>
            </a:r>
            <a:r>
              <a:rPr lang="en-US" sz="2400" i="1" dirty="0" smtClean="0">
                <a:latin typeface="Baskerville Old Face" panose="02020602080505020303" pitchFamily="18" charset="0"/>
              </a:rPr>
              <a:t>noun</a:t>
            </a:r>
            <a:r>
              <a:rPr lang="en-US" sz="2400" dirty="0" smtClean="0">
                <a:latin typeface="Baskerville Old Face" panose="02020602080505020303" pitchFamily="18" charset="0"/>
              </a:rPr>
              <a:t>.” </a:t>
            </a:r>
            <a:r>
              <a:rPr lang="en-US" sz="2400" i="1" dirty="0" smtClean="0">
                <a:latin typeface="Baskerville Old Face" panose="02020602080505020303" pitchFamily="18" charset="0"/>
              </a:rPr>
              <a:t>Cambridge Dictionary, </a:t>
            </a:r>
            <a:r>
              <a:rPr lang="en-US" sz="2400" dirty="0" smtClean="0">
                <a:latin typeface="Baskerville Old Face" panose="02020602080505020303" pitchFamily="18" charset="0"/>
              </a:rPr>
              <a:t>Cambridge University Press &amp; Assessment, 2025. </a:t>
            </a:r>
            <a:r>
              <a:rPr lang="en-US" sz="2400" dirty="0">
                <a:latin typeface="Baskerville Old Face" panose="02020602080505020303" pitchFamily="18" charset="0"/>
              </a:rPr>
              <a:t>https://dictionary.cambridge.org/us/dictionary/english/universal-design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</a:p>
          <a:p>
            <a:r>
              <a:rPr lang="en-US" dirty="0" smtClean="0"/>
              <a:t>T</a:t>
            </a:r>
            <a:r>
              <a:rPr lang="en-US" sz="2400" dirty="0" smtClean="0">
                <a:latin typeface="Baskerville Old Face" panose="02020602080505020303" pitchFamily="18" charset="0"/>
              </a:rPr>
              <a:t>he </a:t>
            </a:r>
            <a:r>
              <a:rPr lang="en-US" sz="2400" dirty="0">
                <a:latin typeface="Baskerville Old Face" panose="02020602080505020303" pitchFamily="18" charset="0"/>
              </a:rPr>
              <a:t>wub. “Justice statue on top of the Central Criminal Court, London” Wikipedia, September 10, 2022. https://en.wikipedia.org/wiki/Old_Bailey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Booth, Charles. “Poverty Map of Old Nichol.” https</a:t>
            </a:r>
            <a:r>
              <a:rPr lang="en-US" sz="2400" dirty="0">
                <a:latin typeface="Baskerville Old Face" panose="02020602080505020303" pitchFamily="18" charset="0"/>
              </a:rPr>
              <a:t>://en.wikipedia.org/wiki/19th-century_London</a:t>
            </a:r>
            <a:endParaRPr lang="en-US" sz="2400" dirty="0" smtClean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</a:rPr>
              <a:t>“Basil Rathbone as Sherlock Holmes.” https://www.basilrathbone.net/films/shadventures/shadv903.jpg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“Served Through the Window (Whitechapel Road).” https</a:t>
            </a:r>
            <a:r>
              <a:rPr lang="en-US" sz="2400" dirty="0">
                <a:latin typeface="Baskerville Old Face" panose="02020602080505020303" pitchFamily="18" charset="0"/>
              </a:rPr>
              <a:t>://www.victorianlondon.org/entertainment/publichouses.htm</a:t>
            </a:r>
          </a:p>
        </p:txBody>
      </p:sp>
    </p:spTree>
    <p:extLst>
      <p:ext uri="{BB962C8B-B14F-4D97-AF65-F5344CB8AC3E}">
        <p14:creationId xmlns:p14="http://schemas.microsoft.com/office/powerpoint/2010/main" val="404959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361" y="624110"/>
            <a:ext cx="9619251" cy="12808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What is Universal design (UD)?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546" y="2133600"/>
            <a:ext cx="10609066" cy="306999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Baskerville Old Face" panose="02020602080505020303" pitchFamily="18" charset="0"/>
              </a:rPr>
              <a:t>Universal </a:t>
            </a:r>
            <a:r>
              <a:rPr lang="en-US" sz="3200" b="1" dirty="0" smtClean="0">
                <a:latin typeface="Baskerville Old Face" panose="02020602080505020303" pitchFamily="18" charset="0"/>
              </a:rPr>
              <a:t>design,</a:t>
            </a:r>
            <a:r>
              <a:rPr lang="en-US" sz="3200" b="1" i="1" dirty="0" smtClean="0">
                <a:latin typeface="Baskerville Old Face" panose="02020602080505020303" pitchFamily="18" charset="0"/>
              </a:rPr>
              <a:t> noun.</a:t>
            </a:r>
            <a:r>
              <a:rPr lang="en-US" sz="3200" dirty="0">
                <a:latin typeface="Baskerville Old Face" panose="02020602080505020303" pitchFamily="18" charset="0"/>
              </a:rPr>
              <a:t> </a:t>
            </a:r>
            <a:r>
              <a:rPr lang="en-US" sz="3200" dirty="0" smtClean="0">
                <a:latin typeface="Baskerville Old Face" panose="02020602080505020303" pitchFamily="18" charset="0"/>
              </a:rPr>
              <a:t> the </a:t>
            </a:r>
            <a:r>
              <a:rPr lang="en-US" sz="3200" dirty="0">
                <a:latin typeface="Baskerville Old Face" panose="02020602080505020303" pitchFamily="18" charset="0"/>
              </a:rPr>
              <a:t>design of environments, buildings, or products so that they can be used by people of all ages, sizes, and abilities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Cambridge Dictionary (https://</a:t>
            </a:r>
            <a:r>
              <a:rPr lang="en-US" sz="2800" dirty="0" smtClean="0">
                <a:latin typeface="Baskerville Old Face" panose="02020602080505020303" pitchFamily="18" charset="0"/>
              </a:rPr>
              <a:t>dictionary.cambridge.org/us/dictionary/english/universal-design)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5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The Seven Principles of UD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Equitable </a:t>
            </a:r>
            <a:r>
              <a:rPr lang="en-US" sz="32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Use</a:t>
            </a:r>
            <a:endParaRPr lang="en-US" sz="32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Flexibility in Use</a:t>
            </a:r>
          </a:p>
          <a:p>
            <a:r>
              <a:rPr lang="en-US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Simple and Intuitive Use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Perceptible Information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Tolerance for Error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Low Physical Effort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Size and Space for Approach and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8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545" y="624110"/>
            <a:ext cx="9836068" cy="8538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Focus 1: Equitable use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545" y="1382233"/>
            <a:ext cx="9836067" cy="5146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Baskerville Old Face" panose="02020602080505020303" pitchFamily="18" charset="0"/>
              </a:rPr>
              <a:t>The </a:t>
            </a:r>
            <a:r>
              <a:rPr lang="en-US" sz="3200" dirty="0">
                <a:latin typeface="Baskerville Old Face" panose="02020602080505020303" pitchFamily="18" charset="0"/>
              </a:rPr>
              <a:t>design is useful </a:t>
            </a:r>
            <a:r>
              <a:rPr lang="en-US" sz="3200" dirty="0" smtClean="0">
                <a:latin typeface="Baskerville Old Face" panose="02020602080505020303" pitchFamily="18" charset="0"/>
              </a:rPr>
              <a:t>to </a:t>
            </a:r>
            <a:r>
              <a:rPr lang="en-US" sz="3200" dirty="0">
                <a:latin typeface="Baskerville Old Face" panose="02020602080505020303" pitchFamily="18" charset="0"/>
              </a:rPr>
              <a:t>people </a:t>
            </a:r>
            <a:endParaRPr lang="en-US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Baskerville Old Face" panose="02020602080505020303" pitchFamily="18" charset="0"/>
              </a:rPr>
              <a:t>with </a:t>
            </a:r>
            <a:r>
              <a:rPr lang="en-US" sz="3200" dirty="0">
                <a:latin typeface="Baskerville Old Face" panose="02020602080505020303" pitchFamily="18" charset="0"/>
              </a:rPr>
              <a:t>diverse abilities.</a:t>
            </a:r>
            <a:endParaRPr lang="en-US" sz="3200" dirty="0" smtClean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</a:rPr>
              <a:t>Centre for Excellence in Universal Design</a:t>
            </a:r>
          </a:p>
          <a:p>
            <a:pPr marL="457200" lvl="1" indent="0">
              <a:buNone/>
            </a:pPr>
            <a:endParaRPr lang="en-US" sz="2200" dirty="0">
              <a:latin typeface="Baskerville Old Face" panose="02020602080505020303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657600" lvl="8" indent="0">
              <a:buNone/>
            </a:pPr>
            <a:r>
              <a:rPr lang="en-US" dirty="0" smtClean="0"/>
              <a:t>							</a:t>
            </a:r>
            <a:r>
              <a:rPr lang="en-US" sz="1400" dirty="0" smtClean="0"/>
              <a:t>(Image from Wikipedia.org)</a:t>
            </a:r>
            <a:endParaRPr lang="en-US" sz="1400" dirty="0"/>
          </a:p>
        </p:txBody>
      </p:sp>
      <p:pic>
        <p:nvPicPr>
          <p:cNvPr id="6" name="Picture Placeholder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03" y="1239815"/>
            <a:ext cx="3657600" cy="42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9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105" y="624110"/>
            <a:ext cx="9779507" cy="1280890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Equitable use </a:t>
            </a:r>
            <a:r>
              <a:rPr lang="en-US" dirty="0" smtClean="0">
                <a:latin typeface="Algerian" panose="04020705040A02060702" pitchFamily="82" charset="0"/>
              </a:rPr>
              <a:t>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105" y="2133600"/>
            <a:ext cx="9779507" cy="3777622"/>
          </a:xfrm>
        </p:spPr>
        <p:txBody>
          <a:bodyPr/>
          <a:lstStyle/>
          <a:p>
            <a:r>
              <a:rPr lang="en-US" sz="3200" dirty="0">
                <a:latin typeface="Baskerville Old Face" panose="02020602080505020303" pitchFamily="18" charset="0"/>
              </a:rPr>
              <a:t>Color contrast </a:t>
            </a:r>
            <a:r>
              <a:rPr lang="en-US" sz="3200" dirty="0" smtClean="0">
                <a:latin typeface="Baskerville Old Face" panose="02020602080505020303" pitchFamily="18" charset="0"/>
              </a:rPr>
              <a:t>to </a:t>
            </a:r>
            <a:r>
              <a:rPr lang="en-US" sz="3200" dirty="0">
                <a:latin typeface="Baskerville Old Face" panose="02020602080505020303" pitchFamily="18" charset="0"/>
              </a:rPr>
              <a:t>meet WCAG </a:t>
            </a:r>
            <a:r>
              <a:rPr lang="en-US" sz="3200" dirty="0" smtClean="0">
                <a:latin typeface="Baskerville Old Face" panose="02020602080505020303" pitchFamily="18" charset="0"/>
              </a:rPr>
              <a:t>AA and AAA guidelines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Alt text for all images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Opt for more horizontal layout</a:t>
            </a:r>
          </a:p>
          <a:p>
            <a:endParaRPr lang="en-US" sz="3200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0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71" y="624110"/>
            <a:ext cx="9826641" cy="7900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FOCUs 2: </a:t>
            </a:r>
            <a:r>
              <a:rPr lang="en-US" dirty="0">
                <a:latin typeface="Algerian" panose="04020705040A02060702" pitchFamily="82" charset="0"/>
              </a:rPr>
              <a:t>Simple and Intuitive Use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313" y="1414130"/>
            <a:ext cx="10128299" cy="5220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400" dirty="0" smtClean="0"/>
              <a:t>(Image from Wikipedia.org)</a:t>
            </a:r>
          </a:p>
          <a:p>
            <a:pPr marL="0" indent="0">
              <a:buNone/>
            </a:pPr>
            <a:r>
              <a:rPr lang="en-US" sz="3200" dirty="0" smtClean="0">
                <a:latin typeface="Baskerville Old Face" panose="02020602080505020303" pitchFamily="18" charset="0"/>
              </a:rPr>
              <a:t>Use </a:t>
            </a:r>
            <a:r>
              <a:rPr lang="en-US" sz="3200" dirty="0">
                <a:latin typeface="Baskerville Old Face" panose="02020602080505020303" pitchFamily="18" charset="0"/>
              </a:rPr>
              <a:t>of the design is easy to </a:t>
            </a:r>
            <a:r>
              <a:rPr lang="en-US" sz="3200" dirty="0" smtClean="0">
                <a:latin typeface="Baskerville Old Face" panose="02020602080505020303" pitchFamily="18" charset="0"/>
              </a:rPr>
              <a:t>understand for all users.</a:t>
            </a:r>
          </a:p>
          <a:p>
            <a:r>
              <a:rPr lang="en-US" sz="2400" dirty="0">
                <a:latin typeface="Baskerville Old Face" panose="02020602080505020303" pitchFamily="18" charset="0"/>
              </a:rPr>
              <a:t>Centre for Excellence in Universal Design</a:t>
            </a:r>
          </a:p>
          <a:p>
            <a:pPr marL="0" indent="0">
              <a:buNone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13" y="1414130"/>
            <a:ext cx="7901101" cy="35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4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253" y="624110"/>
            <a:ext cx="9798360" cy="128089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Simple/Intuitive </a:t>
            </a:r>
            <a:r>
              <a:rPr lang="en-US" dirty="0">
                <a:latin typeface="Algerian" panose="04020705040A02060702" pitchFamily="82" charset="0"/>
              </a:rPr>
              <a:t>Use </a:t>
            </a:r>
            <a:r>
              <a:rPr lang="en-US" dirty="0" smtClean="0">
                <a:latin typeface="Algerian" panose="04020705040A02060702" pitchFamily="82" charset="0"/>
              </a:rPr>
              <a:t>Action </a:t>
            </a:r>
            <a:r>
              <a:rPr lang="en-US" dirty="0">
                <a:latin typeface="Algerian" panose="04020705040A02060702" pitchFamily="82" charset="0"/>
              </a:rPr>
              <a:t>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254" y="1905000"/>
            <a:ext cx="9798359" cy="377762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 Old Face" panose="02020602080505020303" pitchFamily="18" charset="0"/>
              </a:rPr>
              <a:t>Overhaul/repair bookstore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Improve navigation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Incorporate all subdomains</a:t>
            </a:r>
          </a:p>
        </p:txBody>
      </p:sp>
    </p:spTree>
    <p:extLst>
      <p:ext uri="{BB962C8B-B14F-4D97-AF65-F5344CB8AC3E}">
        <p14:creationId xmlns:p14="http://schemas.microsoft.com/office/powerpoint/2010/main" val="202673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984" y="624110"/>
            <a:ext cx="9892629" cy="74749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Focus 3: </a:t>
            </a:r>
            <a:r>
              <a:rPr lang="en-US" sz="4000" dirty="0">
                <a:latin typeface="Algerian" panose="04020705040A02060702" pitchFamily="82" charset="0"/>
              </a:rPr>
              <a:t>Perceptible Information</a:t>
            </a:r>
            <a:r>
              <a:rPr lang="en-US" b="1" dirty="0"/>
              <a:t/>
            </a:r>
            <a:br>
              <a:rPr lang="en-US" b="1" dirty="0"/>
            </a:b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509" y="1371599"/>
            <a:ext cx="10411103" cy="53056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Baskerville Old Face" panose="02020602080505020303" pitchFamily="18" charset="0"/>
              </a:rPr>
              <a:t>Design communicates info </a:t>
            </a:r>
            <a:r>
              <a:rPr lang="en-US" sz="3200" dirty="0">
                <a:latin typeface="Baskerville Old Face" panose="02020602080505020303" pitchFamily="18" charset="0"/>
              </a:rPr>
              <a:t>to </a:t>
            </a:r>
            <a:r>
              <a:rPr lang="en-US" sz="3200" dirty="0" smtClean="0">
                <a:latin typeface="Baskerville Old Face" panose="02020602080505020303" pitchFamily="18" charset="0"/>
              </a:rPr>
              <a:t>user</a:t>
            </a:r>
            <a:r>
              <a:rPr lang="en-US" sz="3200" dirty="0">
                <a:latin typeface="Baskerville Old Face" panose="02020602080505020303" pitchFamily="18" charset="0"/>
              </a:rPr>
              <a:t>, regardless of </a:t>
            </a:r>
            <a:r>
              <a:rPr lang="en-US" sz="3200" dirty="0" smtClean="0">
                <a:latin typeface="Baskerville Old Face" panose="02020602080505020303" pitchFamily="18" charset="0"/>
              </a:rPr>
              <a:t>user's abilities.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Centre for Excellence in </a:t>
            </a:r>
            <a:r>
              <a:rPr lang="en-US" sz="2400" dirty="0">
                <a:latin typeface="Baskerville Old Face" panose="02020602080505020303" pitchFamily="18" charset="0"/>
              </a:rPr>
              <a:t>Universal </a:t>
            </a:r>
            <a:r>
              <a:rPr lang="en-US" sz="2400" dirty="0" smtClean="0">
                <a:latin typeface="Baskerville Old Face" panose="02020602080505020303" pitchFamily="18" charset="0"/>
              </a:rPr>
              <a:t>Design</a:t>
            </a:r>
          </a:p>
          <a:p>
            <a:endParaRPr lang="en-US" sz="2400" dirty="0" smtClean="0">
              <a:latin typeface="Baskerville Old Face" panose="02020602080505020303" pitchFamily="18" charset="0"/>
            </a:endParaRP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 smtClean="0">
              <a:latin typeface="Baskerville Old Face" panose="02020602080505020303" pitchFamily="18" charset="0"/>
            </a:endParaRP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 smtClean="0">
              <a:latin typeface="Baskerville Old Face" panose="02020602080505020303" pitchFamily="18" charset="0"/>
            </a:endParaRP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 smtClean="0">
              <a:latin typeface="Baskerville Old Face" panose="02020602080505020303" pitchFamily="18" charset="0"/>
            </a:endParaRP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500" dirty="0"/>
              <a:t>((Image from BasilRathbone.net)</a:t>
            </a:r>
          </a:p>
          <a:p>
            <a:pPr marL="457200" lvl="1" indent="0">
              <a:buNone/>
            </a:pPr>
            <a:endParaRPr lang="en-US" sz="2200" dirty="0">
              <a:latin typeface="Baskerville Old Face" panose="02020602080505020303" pitchFamily="18" charset="0"/>
            </a:endParaRPr>
          </a:p>
          <a:p>
            <a:pPr lvl="1"/>
            <a:endParaRPr lang="en-US" sz="22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21" y="2581431"/>
            <a:ext cx="8248603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4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0837" y="624110"/>
            <a:ext cx="9873776" cy="128089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Perceptible information Action ITEMS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519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 Old Face" panose="02020602080505020303" pitchFamily="18" charset="0"/>
              </a:rPr>
              <a:t>Enlarge Text, Images, and Icons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Font 12 pt. or </a:t>
            </a:r>
            <a:r>
              <a:rPr lang="en-US" sz="3200" dirty="0" smtClean="0">
                <a:latin typeface="Baskerville Old Face" panose="02020602080505020303" pitchFamily="18" charset="0"/>
              </a:rPr>
              <a:t>above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Improve/increase Graphic Design</a:t>
            </a:r>
            <a:endParaRPr lang="en-US" sz="3200" dirty="0">
              <a:latin typeface="Baskerville Old Face" panose="02020602080505020303" pitchFamily="18" charset="0"/>
            </a:endParaRPr>
          </a:p>
          <a:p>
            <a:r>
              <a:rPr lang="en-US" sz="3200" dirty="0">
                <a:latin typeface="Baskerville Old Face" panose="02020602080505020303" pitchFamily="18" charset="0"/>
              </a:rPr>
              <a:t>Icons and images should stand </a:t>
            </a:r>
            <a:r>
              <a:rPr lang="en-US" sz="3200" dirty="0" smtClean="0">
                <a:latin typeface="Baskerville Old Face" panose="02020602080505020303" pitchFamily="18" charset="0"/>
              </a:rPr>
              <a:t>out</a:t>
            </a:r>
          </a:p>
          <a:p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861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3043</TotalTime>
  <Words>309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Baskerville Old Face</vt:lpstr>
      <vt:lpstr>Century Gothic</vt:lpstr>
      <vt:lpstr>Wingdings 3</vt:lpstr>
      <vt:lpstr>Wisp</vt:lpstr>
      <vt:lpstr>Casebook.org Universal design  key Principles</vt:lpstr>
      <vt:lpstr>What is Universal design (UD)?</vt:lpstr>
      <vt:lpstr>The Seven Principles of UD</vt:lpstr>
      <vt:lpstr>Focus 1: Equitable use </vt:lpstr>
      <vt:lpstr>Equitable use action items</vt:lpstr>
      <vt:lpstr>FOCUs 2: Simple and Intuitive Use </vt:lpstr>
      <vt:lpstr>Simple/Intuitive Use Action ITEMS</vt:lpstr>
      <vt:lpstr>Focus 3: Perceptible Information </vt:lpstr>
      <vt:lpstr>Perceptible information Action ITEMS</vt:lpstr>
      <vt:lpstr>THE end</vt:lpstr>
      <vt:lpstr>Works Cited</vt:lpstr>
    </vt:vector>
  </TitlesOfParts>
  <Company>Westat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Casebook.org UD/UX Principles Presentation</dc:title>
  <dc:creator>Windows User</dc:creator>
  <cp:lastModifiedBy>Windows User</cp:lastModifiedBy>
  <cp:revision>69</cp:revision>
  <dcterms:created xsi:type="dcterms:W3CDTF">2025-10-22T14:33:05Z</dcterms:created>
  <dcterms:modified xsi:type="dcterms:W3CDTF">2026-03-10T14:08:56Z</dcterms:modified>
</cp:coreProperties>
</file>